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79384" r:id="rId2"/>
    <p:sldId id="2147479382" r:id="rId3"/>
    <p:sldId id="2147479383" r:id="rId4"/>
    <p:sldId id="2147479381" r:id="rId5"/>
    <p:sldId id="2147479366" r:id="rId6"/>
    <p:sldId id="2147479380" r:id="rId7"/>
    <p:sldId id="2147479367" r:id="rId8"/>
    <p:sldId id="2147479385" r:id="rId9"/>
    <p:sldId id="2147479368" r:id="rId10"/>
    <p:sldId id="2147479386" r:id="rId11"/>
    <p:sldId id="32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734DBF-D33A-9B28-288C-C2DAB9E54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/>
          <a:lstStyle>
            <a:lvl1pPr marL="0" indent="0" algn="l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1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345C5D8-082A-AC27-3801-7A6EC3751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9"/>
          <a:stretch/>
        </p:blipFill>
        <p:spPr>
          <a:xfrm>
            <a:off x="0" y="0"/>
            <a:ext cx="5467552" cy="2350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31883F-9B23-B442-5F02-C2D25BB37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36" y="1234440"/>
            <a:ext cx="4950764" cy="5623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438400"/>
            <a:ext cx="2029968" cy="530352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3127248"/>
            <a:ext cx="2029968" cy="2514600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43784" y="2438400"/>
            <a:ext cx="2029968" cy="530352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43784" y="3127248"/>
            <a:ext cx="2029968" cy="2514600"/>
          </a:xfrm>
          <a:solidFill>
            <a:schemeClr val="accent5">
              <a:alpha val="3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4064" y="2438400"/>
            <a:ext cx="2029968" cy="530352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84064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43F725B-A33F-7FB2-E5C4-96EA154660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5200" y="2438400"/>
            <a:ext cx="2029968" cy="530352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9DD0DA7-5A1E-5312-178F-13561EF7C23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5200" y="3127248"/>
            <a:ext cx="2029968" cy="2514600"/>
          </a:xfr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FBC3880-98AC-466C-7AD1-FDC8B39587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6336" y="2438400"/>
            <a:ext cx="2029968" cy="530352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24965100-8EF5-0264-CEE5-BD5BF19016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546336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23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CC3D06-2435-B655-8AA5-11CCBBEF1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34" y="0"/>
            <a:ext cx="3429766" cy="6821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D1E9421-BC85-99CB-EB40-1863FA622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5907" y="3072704"/>
            <a:ext cx="1783080" cy="512064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7BABAF8-5220-1E24-CE43-927FCCA269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6218" y="2432434"/>
            <a:ext cx="1644986" cy="178308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F1D095F8-4552-1F88-C37B-99775B68AC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196136" y="4517644"/>
            <a:ext cx="1783080" cy="512064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4C4BFA3E-7B57-DCDD-4EA6-16C64A3756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83307" y="3882136"/>
            <a:ext cx="1644986" cy="178308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C65BF0DD-74C0-E055-CCAC-600751F51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4418179" y="3067943"/>
            <a:ext cx="1783080" cy="512064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25927394-D1A0-C084-C689-F7A4EEE924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89586" y="2432435"/>
            <a:ext cx="1644986" cy="178308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08F0F1F2-0D4E-95EA-349B-D734163FD5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6640222" y="4517644"/>
            <a:ext cx="1783080" cy="512064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B322E7EB-0174-5A8C-5BE3-F501B5670F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27392" y="3882136"/>
            <a:ext cx="1644986" cy="178308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36C15449-A445-41A6-EAD9-37446450CC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8862264" y="3072704"/>
            <a:ext cx="1783080" cy="512064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E6B7327B-EA3B-790D-AB08-0ED1D2FB40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5230" y="2437196"/>
            <a:ext cx="1796654" cy="178308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76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070F102-837A-486A-0CD4-E957B66B8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31920"/>
            <a:ext cx="5470497" cy="2926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9FAF77-1797-C11F-A1A9-B351E30B37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8215" y="0"/>
            <a:ext cx="4983785" cy="2276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438400"/>
            <a:ext cx="5157787" cy="36576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2871216"/>
            <a:ext cx="5157787" cy="3247462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438400"/>
            <a:ext cx="5183188" cy="36576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871216"/>
            <a:ext cx="5183188" cy="3247462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82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E1E66A3-7FD1-08A5-8B20-36C5331DC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3650" y="4014216"/>
            <a:ext cx="5738350" cy="2843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64B067-71A6-CB30-BD46-5499FAAE00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458968" cy="2919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438400"/>
            <a:ext cx="3419856" cy="36576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2871216"/>
            <a:ext cx="3419856" cy="2925554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7408" y="2438400"/>
            <a:ext cx="3419856" cy="36576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7408" y="2871216"/>
            <a:ext cx="3419856" cy="2925554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3880" y="2438400"/>
            <a:ext cx="3419856" cy="36576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83880" y="2871216"/>
            <a:ext cx="3419856" cy="2925554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70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F45936-2436-D9FD-A05D-F3C70F90F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58530"/>
            <a:ext cx="4700016" cy="3099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F862D5-CF3B-E45B-934F-ACEF42B35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148072" cy="3436275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1216025"/>
            <a:ext cx="5184648" cy="4416425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69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AFB71-7F33-280E-7877-06F4AFFF0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3483864"/>
            <a:ext cx="10040112" cy="1280160"/>
          </a:xfrm>
        </p:spPr>
        <p:txBody>
          <a:bodyPr/>
          <a:lstStyle>
            <a:lvl1pPr marL="0" indent="0" algn="l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17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DEDC48-AA67-6FC9-FF0E-CD3CB49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07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48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54AE8D-13E4-BDDA-7C36-A9E08FD0A0E8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E37136-8479-8CDC-7EEB-030C1A8151EF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40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C6EFE9-BD9C-6124-823A-BD1C488321D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53473-DF27-C657-627F-ED66976E076B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74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D3B0F0-DE71-18AB-7957-4CFA29C3A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290"/>
            <a:ext cx="5797296" cy="6000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04770F-E995-EF98-B4D1-9F13733EE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0"/>
            <a:ext cx="3429000" cy="680719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1216025"/>
            <a:ext cx="5184648" cy="441642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400" b="1" spc="2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24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24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24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24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38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1074400" cy="1295400"/>
          </a:xfrm>
          <a:prstGeom prst="rect">
            <a:avLst/>
          </a:prstGeo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103632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CC0000"/>
                </a:solidFill>
                <a:latin typeface="+mj-lt"/>
              </a:defRPr>
            </a:lvl1pPr>
            <a:lvl2pPr marL="1588" indent="0">
              <a:spcBef>
                <a:spcPts val="1000"/>
              </a:spcBef>
              <a:buNone/>
              <a:defRPr sz="2000">
                <a:latin typeface="+mn-lt"/>
              </a:defRPr>
            </a:lvl2pPr>
            <a:lvl3pPr marL="455602" indent="-228594">
              <a:defRPr sz="2000" i="1">
                <a:solidFill>
                  <a:srgbClr val="CC0000"/>
                </a:solidFill>
                <a:latin typeface="+mn-lt"/>
              </a:defRPr>
            </a:lvl3pPr>
            <a:lvl4pPr marL="687371" indent="-228594">
              <a:defRPr b="0" i="0">
                <a:latin typeface="+mn-lt"/>
              </a:defRPr>
            </a:lvl4pPr>
            <a:lvl5pPr marL="684196" indent="-228594">
              <a:buFont typeface="Arial"/>
              <a:buChar char="•"/>
              <a:defRPr sz="1800">
                <a:solidFill>
                  <a:srgbClr val="CC000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74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1_Two Conten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7"/>
          <p:cNvSpPr txBox="1">
            <a:spLocks noGrp="1"/>
          </p:cNvSpPr>
          <p:nvPr>
            <p:ph type="title"/>
          </p:nvPr>
        </p:nvSpPr>
        <p:spPr>
          <a:xfrm>
            <a:off x="203200" y="76200"/>
            <a:ext cx="8940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17"/>
          <p:cNvSpPr txBox="1">
            <a:spLocks noGrp="1"/>
          </p:cNvSpPr>
          <p:nvPr>
            <p:ph type="body" idx="1"/>
          </p:nvPr>
        </p:nvSpPr>
        <p:spPr>
          <a:xfrm>
            <a:off x="203200" y="914400"/>
            <a:ext cx="57912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marL="1219170" lvl="1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2pPr>
            <a:lvl3pPr marL="1828754" lvl="2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3pPr>
            <a:lvl4pPr marL="2438339" lvl="3" indent="-3047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3047924" lvl="4" indent="-3047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marL="3657509" lvl="5" indent="-3047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marL="4267093" lvl="6" indent="-3047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marL="4876678" lvl="7" indent="-3047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marL="5486263" lvl="8" indent="-3047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0" name="Google Shape;270;p117"/>
          <p:cNvSpPr txBox="1">
            <a:spLocks noGrp="1"/>
          </p:cNvSpPr>
          <p:nvPr>
            <p:ph type="body" idx="2"/>
          </p:nvPr>
        </p:nvSpPr>
        <p:spPr>
          <a:xfrm>
            <a:off x="6197600" y="914400"/>
            <a:ext cx="57912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marL="1219170" lvl="1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2pPr>
            <a:lvl3pPr marL="1828754" lvl="2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3pPr>
            <a:lvl4pPr marL="2438339" lvl="3" indent="-3047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3047924" lvl="4" indent="-3047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marL="3657509" lvl="5" indent="-3047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marL="4267093" lvl="6" indent="-3047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marL="4876678" lvl="7" indent="-3047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marL="5486263" lvl="8" indent="-3047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1" name="Google Shape;271;p117"/>
          <p:cNvSpPr txBox="1">
            <a:spLocks noGrp="1"/>
          </p:cNvSpPr>
          <p:nvPr>
            <p:ph type="dt" idx="10"/>
          </p:nvPr>
        </p:nvSpPr>
        <p:spPr>
          <a:xfrm>
            <a:off x="0" y="6408739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17"/>
          <p:cNvSpPr txBox="1">
            <a:spLocks noGrp="1"/>
          </p:cNvSpPr>
          <p:nvPr>
            <p:ph type="ftr" idx="11"/>
          </p:nvPr>
        </p:nvSpPr>
        <p:spPr>
          <a:xfrm>
            <a:off x="4165600" y="6408739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17"/>
          <p:cNvSpPr txBox="1">
            <a:spLocks noGrp="1"/>
          </p:cNvSpPr>
          <p:nvPr>
            <p:ph type="sldNum" idx="12"/>
          </p:nvPr>
        </p:nvSpPr>
        <p:spPr>
          <a:xfrm>
            <a:off x="9652000" y="6400800"/>
            <a:ext cx="2540000" cy="46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7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E-Chart-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B23E984-51EF-2342-BDE5-C87824EF496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004924" y="1101730"/>
            <a:ext cx="9613576" cy="501772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800">
                <a:solidFill>
                  <a:srgbClr val="6A78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8F3F9FD9-AB19-B64E-8FD0-FB17F86F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31" y="281355"/>
            <a:ext cx="9676103" cy="35169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solidFill>
                  <a:srgbClr val="C922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6498345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A-Text Only">
  <p:cSld name="Slide A-Text 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776d1893f_0_222"/>
          <p:cNvSpPr txBox="1">
            <a:spLocks noGrp="1"/>
          </p:cNvSpPr>
          <p:nvPr>
            <p:ph type="body" idx="1"/>
          </p:nvPr>
        </p:nvSpPr>
        <p:spPr>
          <a:xfrm>
            <a:off x="1004929" y="1101728"/>
            <a:ext cx="9676000" cy="5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06390" algn="l" rtl="0">
              <a:lnSpc>
                <a:spcPct val="1375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93690" algn="l" rtl="0">
              <a:lnSpc>
                <a:spcPct val="157142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80990" algn="l" rtl="0">
              <a:lnSpc>
                <a:spcPct val="183333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68291" algn="l" rtl="0">
              <a:lnSpc>
                <a:spcPct val="2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g34776d1893f_0_222"/>
          <p:cNvSpPr txBox="1">
            <a:spLocks noGrp="1"/>
          </p:cNvSpPr>
          <p:nvPr>
            <p:ph type="title"/>
          </p:nvPr>
        </p:nvSpPr>
        <p:spPr>
          <a:xfrm>
            <a:off x="1004929" y="281355"/>
            <a:ext cx="96760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2235"/>
              </a:buClr>
              <a:buSzPts val="1500"/>
              <a:buFont typeface="Arial"/>
              <a:buNone/>
              <a:defRPr sz="2000" b="1" i="0" u="none" strike="noStrike" cap="none">
                <a:solidFill>
                  <a:srgbClr val="C922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28767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328C38-4E83-27EA-9D01-DDDF73498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576" y="3428234"/>
            <a:ext cx="6821424" cy="3429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70B91D-A39E-3D53-DBBB-DF836D19B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4518" cy="5239512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1216025"/>
            <a:ext cx="5184648" cy="4416425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32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EC1861-1570-5A6A-D3BA-4A17F008A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/>
          <a:lstStyle>
            <a:lvl1pPr marL="0" indent="0" algn="l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3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37D9B2-AE86-9092-7072-0F717E3CA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5535"/>
            <a:ext cx="4727448" cy="3202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7E0A5-7E8E-4A90-B415-12984C7AB2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8245" y="0"/>
            <a:ext cx="5643755" cy="2313432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1216025"/>
            <a:ext cx="5184648" cy="4416425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8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FA7995-D0F4-05F2-CDF1-463407E3B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1909" y="0"/>
            <a:ext cx="5160091" cy="4041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D768B-E662-B315-7576-313DFCE2A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27248"/>
            <a:ext cx="4162200" cy="3730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7" y="2441448"/>
            <a:ext cx="10972800" cy="3044952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17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8303F0-A6CC-605A-D08C-4E4ED07C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96903" cy="3611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458FB-E7BB-F476-4A31-9C5AA406E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2680" y="4079057"/>
            <a:ext cx="5989320" cy="277894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2651760"/>
            <a:ext cx="6309360" cy="1580714"/>
          </a:xfrm>
        </p:spPr>
        <p:txBody>
          <a:bodyPr lIns="91440" rIns="91440" anchor="t"/>
          <a:lstStyle>
            <a:lvl1pPr algn="l">
              <a:lnSpc>
                <a:spcPct val="100000"/>
              </a:lnSpc>
              <a:defRPr sz="2800" cap="none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4138E8D-4D76-2023-4B97-8ACB8894C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3240" y="4232475"/>
            <a:ext cx="5775960" cy="333945"/>
          </a:xfrm>
        </p:spPr>
        <p:txBody>
          <a:bodyPr/>
          <a:lstStyle>
            <a:lvl1pPr marL="0" indent="0">
              <a:buNone/>
              <a:defRPr sz="1800" spc="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D1FFE415-7AFC-D826-1BD1-1993DED3B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7922" y="3591339"/>
            <a:ext cx="1171575" cy="23876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>
              <a:spcBef>
                <a:spcPct val="0"/>
              </a:spcBef>
            </a:pPr>
            <a:r>
              <a:rPr lang="en-US" dirty="0"/>
              <a:t>”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962DFC0-ADB3-684B-6F72-9C45BB48C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61" y="1982216"/>
            <a:ext cx="1171575" cy="2386584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>
              <a:spcBef>
                <a:spcPct val="0"/>
              </a:spcBef>
            </a:pPr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727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C6FB24-160F-388E-8450-E5C970E24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4792"/>
            <a:ext cx="5359935" cy="50932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AF7F25-1C65-DB7F-9FA3-300318BD4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085" y="0"/>
            <a:ext cx="2929915" cy="2752344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120" y="2450592"/>
            <a:ext cx="2057400" cy="2057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956" y="4611550"/>
            <a:ext cx="228600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956" y="4865225"/>
            <a:ext cx="2286000" cy="1828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30752" y="2450592"/>
            <a:ext cx="2057400" cy="2057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29588" y="4611550"/>
            <a:ext cx="228600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29588" y="4865225"/>
            <a:ext cx="2286000" cy="1828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4808" y="2450592"/>
            <a:ext cx="2057400" cy="2057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3644" y="4611550"/>
            <a:ext cx="228600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644" y="4865225"/>
            <a:ext cx="2286000" cy="1828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8864" y="2450592"/>
            <a:ext cx="2057400" cy="2057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97700" y="4611550"/>
            <a:ext cx="228600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7700" y="4865225"/>
            <a:ext cx="2286000" cy="1828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1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6A3FD7E-DF96-B9E4-8D70-DA62CC339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6265"/>
            <a:ext cx="5358384" cy="5091735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670048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94300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739AFCF1-55F0-974F-0F5C-34444B290B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4479943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7CF7DE5-8E6D-2C2C-A514-BAB6D4B6F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4904195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993392" y="2450592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DBA744D6-401F-C995-EF58-BD24A0DD858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993392" y="4260487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8688" y="2670048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18688" y="3094300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1201CED-247A-16CA-9F03-BF32393D3B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18688" y="4479943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D5FA954-036C-191F-7040-1848AB2BE3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18688" y="4904195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45736" y="2450592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3">
            <a:extLst>
              <a:ext uri="{FF2B5EF4-FFF2-40B4-BE49-F238E27FC236}">
                <a16:creationId xmlns:a16="http://schemas.microsoft.com/office/drawing/2014/main" id="{8CFBAF86-D36B-F789-2C9C-78C6830B13C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45736" y="4260487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6787" y="2670048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66787" y="3094300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6E32CE61-2D9B-C245-0D18-C33760B085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66787" y="4479943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E4068D0A-21CD-897C-9CC1-0BFDAABBD4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6787" y="4904195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498080" y="2450592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C110D526-1AE4-5106-E956-0B2ED3A4D4BC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498080" y="4260487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32520" y="2670048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32520" y="3094300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3858F91A-46AA-AF23-2716-3B2B678BBE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32520" y="4479943"/>
            <a:ext cx="1399032" cy="41148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EBC002F6-7435-833F-0E8B-30A53B0755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32520" y="4904195"/>
            <a:ext cx="1399032" cy="5175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0250424" y="2450592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2CBF8435-BD05-F386-4E6E-F2B6F6894FD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0250424" y="4260487"/>
            <a:ext cx="1161288" cy="11612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20D11E-3FF2-1E7F-038B-4F9534916FE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60127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104752"/>
            <a:ext cx="11430000" cy="2092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&lt;##&gt;</a:t>
            </a:r>
          </a:p>
        </p:txBody>
      </p:sp>
    </p:spTree>
    <p:extLst>
      <p:ext uri="{BB962C8B-B14F-4D97-AF65-F5344CB8AC3E}">
        <p14:creationId xmlns:p14="http://schemas.microsoft.com/office/powerpoint/2010/main" val="9571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spc="4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dith.kratzer@maryland.gov" TargetMode="External"/><Relationship Id="rId7" Type="http://schemas.openxmlformats.org/officeDocument/2006/relationships/hyperlink" Target="mailto:mary.levy@umm.edu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jwood@umm.edu" TargetMode="External"/><Relationship Id="rId5" Type="http://schemas.openxmlformats.org/officeDocument/2006/relationships/hyperlink" Target="mailto:valerie.dent@maryland.gov" TargetMode="External"/><Relationship Id="rId4" Type="http://schemas.openxmlformats.org/officeDocument/2006/relationships/hyperlink" Target="mailto:mhannah@umm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EA7D3-1898-44EC-2A3D-5F8281903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883" y="58908"/>
            <a:ext cx="7226517" cy="668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2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8653-3B6D-36DA-7A48-437B1C34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“I Gave Birth” Bracelets and Severe Maternal Warning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AA5DB-180C-4E70-8A8B-368D52ED8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6172200" cy="5181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“I Gave Birth” bracelets are given to individuals who recently delivered to improve care during the postpartum period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bracelets aim to help health care providers, and the community better identify new mothers and understand potential postpartum complications within the first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Given at discharge and are encouraged to wear for one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Diaper bag tags are also given that list postpartum warning signs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1DE9055-8992-05E6-653F-0EF255F13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18" y="1600200"/>
            <a:ext cx="54234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0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F17DC06-FD0A-858D-80CD-913E6E9AD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200"/>
            <a:ext cx="3932237" cy="1143000"/>
          </a:xfrm>
        </p:spPr>
        <p:txBody>
          <a:bodyPr anchor="b">
            <a:normAutofit/>
          </a:bodyPr>
          <a:lstStyle/>
          <a:p>
            <a:r>
              <a:rPr lang="en-US" sz="2400" dirty="0"/>
              <a:t>Contacts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E5F05D-A84D-DE07-5FC0-06017A380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5832475" y="987425"/>
            <a:ext cx="4873625" cy="4873625"/>
          </a:xfrm>
          <a:prstGeom prst="rect">
            <a:avLst/>
          </a:prstGeom>
          <a:noFill/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56F4032-C20D-6CB6-6963-11AFCAAFB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19200"/>
            <a:ext cx="4265612" cy="5334000"/>
          </a:xfrm>
        </p:spPr>
        <p:txBody>
          <a:bodyPr>
            <a:normAutofit/>
          </a:bodyPr>
          <a:lstStyle/>
          <a:p>
            <a:r>
              <a:rPr lang="en-US" dirty="0"/>
              <a:t>Edith Kratzer</a:t>
            </a:r>
          </a:p>
          <a:p>
            <a:r>
              <a:rPr lang="en-US" dirty="0">
                <a:hlinkClick r:id="rId3"/>
              </a:rPr>
              <a:t>edith.kratzer@maryland.gov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Mary Hannah</a:t>
            </a:r>
          </a:p>
          <a:p>
            <a:r>
              <a:rPr lang="en-US" dirty="0">
                <a:hlinkClick r:id="rId4"/>
              </a:rPr>
              <a:t>mhannah@umm.edu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Valerie Dent</a:t>
            </a:r>
          </a:p>
          <a:p>
            <a:r>
              <a:rPr lang="en-US" dirty="0">
                <a:hlinkClick r:id="rId5"/>
              </a:rPr>
              <a:t>valerie.dent@maryland.gov</a:t>
            </a:r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Jennifer Wood</a:t>
            </a:r>
          </a:p>
          <a:p>
            <a:r>
              <a:rPr lang="en-US" dirty="0">
                <a:hlinkClick r:id="rId6"/>
              </a:rPr>
              <a:t>jwood@umm.edu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Mary Levy</a:t>
            </a:r>
          </a:p>
          <a:p>
            <a:r>
              <a:rPr lang="en-US" dirty="0">
                <a:hlinkClick r:id="rId7"/>
              </a:rPr>
              <a:t>mary.levy@umm.edu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BAD12-0D9A-1CD6-DFCE-048210DE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6EF9D-2E88-A3F8-C76C-AC7C801D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1" i="0" u="none" strike="noStrike" kern="1200" cap="none" spc="2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2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3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EFCC0-7AE3-90D6-398B-971F10A6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5410200" cy="3226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F0A8D6-8F3E-F19C-CF91-FC629B7BA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20839"/>
            <a:ext cx="6019800" cy="46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4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490FE-0AAD-8276-D986-BCF3017D5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8" y="228600"/>
            <a:ext cx="5580479" cy="350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A1E671-C000-70DB-9558-D4C9FC058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28" y="1676400"/>
            <a:ext cx="632602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5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C24E3-FB4B-4E68-4C09-0C9DF331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"/>
            <a:ext cx="10972800" cy="990600"/>
          </a:xfrm>
        </p:spPr>
        <p:txBody>
          <a:bodyPr/>
          <a:lstStyle/>
          <a:p>
            <a:r>
              <a:rPr lang="en-US" sz="2800" dirty="0"/>
              <a:t>Midwifery Program at Charles Regional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4D43D9-7D28-867B-778B-595DECAFA2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7752" y="2129916"/>
            <a:ext cx="4850848" cy="34747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C39B90-B492-A286-1D8F-685511E72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52" y="1371600"/>
            <a:ext cx="6553200" cy="49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2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B6D4-FF89-DF62-C3B3-16EE4092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Hypertension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B17E0-EF33-9DE7-747F-5823CC9C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90600"/>
            <a:ext cx="10363200" cy="5638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 2023, MDPQC implemented the “Severe Hypertension in Pregnancy” patient safety bundle. This bundle is part of a national effort to improve maternal health outcomes focusing on recognizing, preventing, and responding to severe hypertension in pregnant individuals, which is a leading cause of preventable complications and deaths during pregnancy. </a:t>
            </a:r>
          </a:p>
          <a:p>
            <a:pPr rtl="0">
              <a:buNone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Key Components</a:t>
            </a:r>
            <a:endParaRPr lang="en-US" sz="2000" b="0" dirty="0">
              <a:effectLst/>
            </a:endParaRPr>
          </a:p>
          <a:p>
            <a:pPr rtl="0" fontAlgn="base">
              <a:spcBef>
                <a:spcPts val="600"/>
              </a:spcBef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Readiness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Ensuring that healthcare teams are prepared to identify and manage severe hypertension effectively.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Recognition &amp; Prevention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Training providers to recognize signs of severe hypertension early and implement preventive measures to mitigate risks.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Response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Establishing protocols for immediate response to hypertensive crises, including medication administration and monitoring.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Reporting/Systems Learning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Creating systems for reporting incidents and learning from them to improve care processes continuously.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spcAft>
                <a:spcPts val="60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Respectful Care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Incorporating respectful and equitable care practices to address disparities in maternal health outcomes, particularly among marginalized populations.  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>
              <a:buNone/>
            </a:pPr>
            <a:br>
              <a:rPr lang="en-US" b="0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5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15EA1-99A7-D376-6C81-4D397BD2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HYPERTENSION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AEA9D-0888-6C34-6246-BFE2C50C8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257800" cy="5638800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Educated all providers (Nurses and Physicians) on signs and symptoms of hypertensive disorders in pregnancy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Implemented standardized protocol for measuring, assessing, and treating hypertension in pregnancy and postpartum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Increase in the number of simulated/drills centered around severe hypertension and preeclampsia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Timely treatment of hypertension at CRMC increased from 67% to 93% over the past two years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Charity BP monitors distributed as appropriate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83419F-2CE3-036F-898D-51F262B1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56" y="676882"/>
            <a:ext cx="6299406" cy="435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2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645DC-115B-D5D6-C1BD-A74032E34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Post Discharge Calls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569C4A3-2EA3-6060-D803-10453B35B5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52055"/>
            <a:ext cx="5029200" cy="307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5A6DA-324A-A0CC-56B0-3A810FA7B4B6}"/>
              </a:ext>
            </a:extLst>
          </p:cNvPr>
          <p:cNvSpPr txBox="1"/>
          <p:nvPr/>
        </p:nvSpPr>
        <p:spPr>
          <a:xfrm>
            <a:off x="5638800" y="1752600"/>
            <a:ext cx="61722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178 total patient calls since April 2025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129 successful phone calls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26 referrals made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5   billing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  doctor’s office (Obstetrician/Pediatrician)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8   lactation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98 out of 105 satisfied with phone call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13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131C-1B5A-134F-DAB5-4E503EE26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POST DISCHARGE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B5AA4-A770-F654-B842-76833C3F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6324600" cy="5715000"/>
          </a:xfrm>
        </p:spPr>
        <p:txBody>
          <a:bodyPr/>
          <a:lstStyle/>
          <a:p>
            <a:pPr rtl="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Goal is to follow up within 24-48 hours after discharge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Three attempts to contact patient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Follow script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are you feeling overall?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Any severe postpartum warning signs?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Have they made postpartum follow up appt?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How's baby doing? Eating well?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Have they made first appt for newborn?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Any questions or concerns?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Satisfaction with post discharge call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Document encounter in chart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Automated NRC calls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/text/emails also  provide a more general health survey for the patient 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DCD4FF1-8E7E-A59A-ABC7-FBE273A6F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07" y="914400"/>
            <a:ext cx="425912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2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8653-3B6D-36DA-7A48-437B1C34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“I Gave Birth” Bracelets and Severe Maternal Warning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AA5DB-180C-4E70-8A8B-368D52ED8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6172200" cy="5181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“I Gave Birth” bracelets are given to individuals who recently delivered to improve care during the postpartum period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bracelets aim to help health care providers, and the community better identify new mothers and understand potential postpartum complications within the first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Given at discharge and are encouraged to wear for one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Diaper bag tags are also given that list postpartum warning signs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1DE9055-8992-05E6-653F-0EF255F13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18" y="1600200"/>
            <a:ext cx="54234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328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roplet">
      <a:dk1>
        <a:srgbClr val="000000"/>
      </a:dk1>
      <a:lt1>
        <a:srgbClr val="FFFFFF"/>
      </a:lt1>
      <a:dk2>
        <a:srgbClr val="0065A8"/>
      </a:dk2>
      <a:lt2>
        <a:srgbClr val="E7E6E6"/>
      </a:lt2>
      <a:accent1>
        <a:srgbClr val="FDCFFD"/>
      </a:accent1>
      <a:accent2>
        <a:srgbClr val="B6DFFF"/>
      </a:accent2>
      <a:accent3>
        <a:srgbClr val="8AE3A8"/>
      </a:accent3>
      <a:accent4>
        <a:srgbClr val="A69BFB"/>
      </a:accent4>
      <a:accent5>
        <a:srgbClr val="B5C3FF"/>
      </a:accent5>
      <a:accent6>
        <a:srgbClr val="73E9C4"/>
      </a:accent6>
      <a:hlink>
        <a:srgbClr val="0563C1"/>
      </a:hlink>
      <a:folHlink>
        <a:srgbClr val="954F72"/>
      </a:folHlink>
    </a:clrScheme>
    <a:fontScheme name="Custom 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-Design-TM34316244_Win32_SD_v9" id="{4C371580-6163-46D2-96AA-0DCC330A1B9A}" vid="{FC8D8AFF-D381-4C29-B9DC-A81BA0CD1B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564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Roboto</vt:lpstr>
      <vt:lpstr>1_Office Theme</vt:lpstr>
      <vt:lpstr>PowerPoint Presentation</vt:lpstr>
      <vt:lpstr>PowerPoint Presentation</vt:lpstr>
      <vt:lpstr>PowerPoint Presentation</vt:lpstr>
      <vt:lpstr>Midwifery Program at Charles Regional</vt:lpstr>
      <vt:lpstr>Hypertension Management</vt:lpstr>
      <vt:lpstr>HYPERTENSION MANAGEMENT</vt:lpstr>
      <vt:lpstr>Post Discharge Calls</vt:lpstr>
      <vt:lpstr>POST DISCHARGE CALLS</vt:lpstr>
      <vt:lpstr>“I Gave Birth” Bracelets and Severe Maternal Warning Signs</vt:lpstr>
      <vt:lpstr>“I Gave Birth” Bracelets and Severe Maternal Warning Signs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Amber Starn</dc:creator>
  <cp:lastModifiedBy>Amber Starn</cp:lastModifiedBy>
  <cp:revision>1</cp:revision>
  <dcterms:created xsi:type="dcterms:W3CDTF">2025-09-18T15:14:54Z</dcterms:created>
  <dcterms:modified xsi:type="dcterms:W3CDTF">2025-09-18T15:18:15Z</dcterms:modified>
</cp:coreProperties>
</file>