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7"/>
  </p:notesMasterIdLst>
  <p:sldIdLst>
    <p:sldId id="318" r:id="rId3"/>
    <p:sldId id="2147477820" r:id="rId4"/>
    <p:sldId id="2147479377" r:id="rId5"/>
    <p:sldId id="2147479375" r:id="rId6"/>
    <p:sldId id="2147479376" r:id="rId7"/>
    <p:sldId id="2147479378" r:id="rId8"/>
    <p:sldId id="327" r:id="rId9"/>
    <p:sldId id="260" r:id="rId10"/>
    <p:sldId id="2147477815" r:id="rId11"/>
    <p:sldId id="2147477829" r:id="rId12"/>
    <p:sldId id="2147477833" r:id="rId13"/>
    <p:sldId id="263" r:id="rId14"/>
    <p:sldId id="2147477827" r:id="rId15"/>
    <p:sldId id="21474793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Perinatal</a:t>
            </a:r>
            <a:r>
              <a:rPr lang="en-US" b="1" baseline="0" dirty="0">
                <a:solidFill>
                  <a:schemeClr val="tx1">
                    <a:lumMod val="50000"/>
                  </a:schemeClr>
                </a:solidFill>
              </a:rPr>
              <a:t> Death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23</c:v>
                </c:pt>
                <c:pt idx="1">
                  <c:v>29</c:v>
                </c:pt>
                <c:pt idx="2">
                  <c:v>9</c:v>
                </c:pt>
                <c:pt idx="3">
                  <c:v>11</c:v>
                </c:pt>
                <c:pt idx="4">
                  <c:v>13</c:v>
                </c:pt>
                <c:pt idx="5">
                  <c:v>11</c:v>
                </c:pt>
                <c:pt idx="6">
                  <c:v>12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F-4BB4-806E-D84CD1734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55040"/>
        <c:axId val="60354080"/>
      </c:barChart>
      <c:catAx>
        <c:axId val="603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54080"/>
        <c:crosses val="autoZero"/>
        <c:auto val="1"/>
        <c:lblAlgn val="ctr"/>
        <c:lblOffset val="100"/>
        <c:noMultiLvlLbl val="0"/>
      </c:catAx>
      <c:valAx>
        <c:axId val="6035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5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rgbClr val="000000"/>
                </a:solidFill>
              </a:rPr>
              <a:t>UMMS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UMMS!$B$1</c:f>
              <c:strCache>
                <c:ptCount val="1"/>
                <c:pt idx="0">
                  <c:v>Non-Hispanic Black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UMMS!$A$2:$A$16</c:f>
              <c:strCache>
                <c:ptCount val="15"/>
                <c:pt idx="0">
                  <c:v>2021 Q1</c:v>
                </c:pt>
                <c:pt idx="1">
                  <c:v>2021 Q2</c:v>
                </c:pt>
                <c:pt idx="2">
                  <c:v>2021 Q3</c:v>
                </c:pt>
                <c:pt idx="3">
                  <c:v>2021 Q4</c:v>
                </c:pt>
                <c:pt idx="4">
                  <c:v>2022 Q1</c:v>
                </c:pt>
                <c:pt idx="5">
                  <c:v>2022 Q2</c:v>
                </c:pt>
                <c:pt idx="6">
                  <c:v>2022 Q3</c:v>
                </c:pt>
                <c:pt idx="7">
                  <c:v>2022 Q4</c:v>
                </c:pt>
                <c:pt idx="8">
                  <c:v>2023 Q1</c:v>
                </c:pt>
                <c:pt idx="9">
                  <c:v>2023 Q2</c:v>
                </c:pt>
                <c:pt idx="10">
                  <c:v>2023 Q3</c:v>
                </c:pt>
                <c:pt idx="11">
                  <c:v>2023 Q4</c:v>
                </c:pt>
                <c:pt idx="12">
                  <c:v>2024 Q1</c:v>
                </c:pt>
                <c:pt idx="13">
                  <c:v>2024 Q2</c:v>
                </c:pt>
                <c:pt idx="14">
                  <c:v>2024 Q3</c:v>
                </c:pt>
              </c:strCache>
            </c:strRef>
          </c:cat>
          <c:val>
            <c:numRef>
              <c:f>UMMS!$B$2:$B$16</c:f>
              <c:numCache>
                <c:formatCode>0.0%</c:formatCode>
                <c:ptCount val="15"/>
                <c:pt idx="0">
                  <c:v>5.3999999999999999E-2</c:v>
                </c:pt>
                <c:pt idx="1">
                  <c:v>0.06</c:v>
                </c:pt>
                <c:pt idx="2">
                  <c:v>4.8000000000000001E-2</c:v>
                </c:pt>
                <c:pt idx="3">
                  <c:v>4.4999999999999998E-2</c:v>
                </c:pt>
                <c:pt idx="4">
                  <c:v>5.7000000000000002E-2</c:v>
                </c:pt>
                <c:pt idx="5">
                  <c:v>5.3999999999999999E-2</c:v>
                </c:pt>
                <c:pt idx="6">
                  <c:v>6.4000000000000001E-2</c:v>
                </c:pt>
                <c:pt idx="7">
                  <c:v>6.8000000000000005E-2</c:v>
                </c:pt>
                <c:pt idx="8">
                  <c:v>4.7E-2</c:v>
                </c:pt>
                <c:pt idx="9">
                  <c:v>7.1999999999999995E-2</c:v>
                </c:pt>
                <c:pt idx="10">
                  <c:v>5.5E-2</c:v>
                </c:pt>
                <c:pt idx="11">
                  <c:v>4.9000000000000002E-2</c:v>
                </c:pt>
                <c:pt idx="12">
                  <c:v>0.06</c:v>
                </c:pt>
                <c:pt idx="13">
                  <c:v>5.8000000000000003E-2</c:v>
                </c:pt>
                <c:pt idx="14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AD-46C9-B46A-34F75EAA6D5C}"/>
            </c:ext>
          </c:extLst>
        </c:ser>
        <c:ser>
          <c:idx val="1"/>
          <c:order val="1"/>
          <c:tx>
            <c:strRef>
              <c:f>UMMS!$C$1</c:f>
              <c:strCache>
                <c:ptCount val="1"/>
                <c:pt idx="0">
                  <c:v>Non-Hispanic White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UMMS!$A$2:$A$16</c:f>
              <c:strCache>
                <c:ptCount val="15"/>
                <c:pt idx="0">
                  <c:v>2021 Q1</c:v>
                </c:pt>
                <c:pt idx="1">
                  <c:v>2021 Q2</c:v>
                </c:pt>
                <c:pt idx="2">
                  <c:v>2021 Q3</c:v>
                </c:pt>
                <c:pt idx="3">
                  <c:v>2021 Q4</c:v>
                </c:pt>
                <c:pt idx="4">
                  <c:v>2022 Q1</c:v>
                </c:pt>
                <c:pt idx="5">
                  <c:v>2022 Q2</c:v>
                </c:pt>
                <c:pt idx="6">
                  <c:v>2022 Q3</c:v>
                </c:pt>
                <c:pt idx="7">
                  <c:v>2022 Q4</c:v>
                </c:pt>
                <c:pt idx="8">
                  <c:v>2023 Q1</c:v>
                </c:pt>
                <c:pt idx="9">
                  <c:v>2023 Q2</c:v>
                </c:pt>
                <c:pt idx="10">
                  <c:v>2023 Q3</c:v>
                </c:pt>
                <c:pt idx="11">
                  <c:v>2023 Q4</c:v>
                </c:pt>
                <c:pt idx="12">
                  <c:v>2024 Q1</c:v>
                </c:pt>
                <c:pt idx="13">
                  <c:v>2024 Q2</c:v>
                </c:pt>
                <c:pt idx="14">
                  <c:v>2024 Q3</c:v>
                </c:pt>
              </c:strCache>
            </c:strRef>
          </c:cat>
          <c:val>
            <c:numRef>
              <c:f>UMMS!$C$2:$C$16</c:f>
              <c:numCache>
                <c:formatCode>0.0%</c:formatCode>
                <c:ptCount val="15"/>
                <c:pt idx="0">
                  <c:v>2.1000000000000001E-2</c:v>
                </c:pt>
                <c:pt idx="1">
                  <c:v>2.8000000000000001E-2</c:v>
                </c:pt>
                <c:pt idx="2">
                  <c:v>3.5999999999999997E-2</c:v>
                </c:pt>
                <c:pt idx="3">
                  <c:v>2.5999999999999999E-2</c:v>
                </c:pt>
                <c:pt idx="4">
                  <c:v>3.3000000000000002E-2</c:v>
                </c:pt>
                <c:pt idx="5">
                  <c:v>3.4000000000000002E-2</c:v>
                </c:pt>
                <c:pt idx="6">
                  <c:v>2.5000000000000001E-2</c:v>
                </c:pt>
                <c:pt idx="7">
                  <c:v>3.2000000000000001E-2</c:v>
                </c:pt>
                <c:pt idx="8">
                  <c:v>2.7E-2</c:v>
                </c:pt>
                <c:pt idx="9">
                  <c:v>2.4E-2</c:v>
                </c:pt>
                <c:pt idx="10">
                  <c:v>2.5000000000000001E-2</c:v>
                </c:pt>
                <c:pt idx="11">
                  <c:v>4.1000000000000002E-2</c:v>
                </c:pt>
                <c:pt idx="12">
                  <c:v>3.6999999999999998E-2</c:v>
                </c:pt>
                <c:pt idx="13">
                  <c:v>3.3000000000000002E-2</c:v>
                </c:pt>
                <c:pt idx="14">
                  <c:v>3.6999999999999998E-2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AD-46C9-B46A-34F75EAA6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264959"/>
        <c:axId val="32271679"/>
      </c:lineChart>
      <c:catAx>
        <c:axId val="322649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 of Calendar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71679"/>
        <c:crosses val="autoZero"/>
        <c:auto val="1"/>
        <c:lblAlgn val="ctr"/>
        <c:lblOffset val="100"/>
        <c:noMultiLvlLbl val="0"/>
      </c:catAx>
      <c:valAx>
        <c:axId val="32271679"/>
        <c:scaling>
          <c:orientation val="minMax"/>
          <c:max val="0.14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SMM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rgbClr val="000000"/>
                </a:solidFill>
              </a:rPr>
              <a:t>UM CRMC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CRMC!$B$1</c:f>
              <c:strCache>
                <c:ptCount val="1"/>
                <c:pt idx="0">
                  <c:v>Non-Hispanic Black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CRMC!$A$2:$A$16</c:f>
              <c:strCache>
                <c:ptCount val="15"/>
                <c:pt idx="0">
                  <c:v>2021 Q1</c:v>
                </c:pt>
                <c:pt idx="1">
                  <c:v>2021 Q2</c:v>
                </c:pt>
                <c:pt idx="2">
                  <c:v>2021 Q3</c:v>
                </c:pt>
                <c:pt idx="3">
                  <c:v>2021 Q4</c:v>
                </c:pt>
                <c:pt idx="4">
                  <c:v>2022 Q1</c:v>
                </c:pt>
                <c:pt idx="5">
                  <c:v>2022 Q2</c:v>
                </c:pt>
                <c:pt idx="6">
                  <c:v>2022 Q3</c:v>
                </c:pt>
                <c:pt idx="7">
                  <c:v>2022 Q4</c:v>
                </c:pt>
                <c:pt idx="8">
                  <c:v>2023 Q1</c:v>
                </c:pt>
                <c:pt idx="9">
                  <c:v>2023 Q2</c:v>
                </c:pt>
                <c:pt idx="10">
                  <c:v>2023 Q3</c:v>
                </c:pt>
                <c:pt idx="11">
                  <c:v>2023 Q4</c:v>
                </c:pt>
                <c:pt idx="12">
                  <c:v>2024 Q1</c:v>
                </c:pt>
                <c:pt idx="13">
                  <c:v>2024 Q2</c:v>
                </c:pt>
                <c:pt idx="14">
                  <c:v>2024 Q3</c:v>
                </c:pt>
              </c:strCache>
            </c:strRef>
          </c:cat>
          <c:val>
            <c:numRef>
              <c:f>CRMC!$B$2:$B$16</c:f>
              <c:numCache>
                <c:formatCode>0.0%</c:formatCode>
                <c:ptCount val="15"/>
                <c:pt idx="0">
                  <c:v>0</c:v>
                </c:pt>
                <c:pt idx="1">
                  <c:v>0.111</c:v>
                </c:pt>
                <c:pt idx="2">
                  <c:v>0</c:v>
                </c:pt>
                <c:pt idx="3">
                  <c:v>3.5000000000000003E-2</c:v>
                </c:pt>
                <c:pt idx="4">
                  <c:v>0.05</c:v>
                </c:pt>
                <c:pt idx="5">
                  <c:v>6.8000000000000005E-2</c:v>
                </c:pt>
                <c:pt idx="6">
                  <c:v>9.2999999999999999E-2</c:v>
                </c:pt>
                <c:pt idx="7">
                  <c:v>6.0999999999999999E-2</c:v>
                </c:pt>
                <c:pt idx="8">
                  <c:v>2.1000000000000001E-2</c:v>
                </c:pt>
                <c:pt idx="9">
                  <c:v>4.2999999999999997E-2</c:v>
                </c:pt>
                <c:pt idx="10">
                  <c:v>0.04</c:v>
                </c:pt>
                <c:pt idx="11">
                  <c:v>5.8999999999999997E-2</c:v>
                </c:pt>
                <c:pt idx="12">
                  <c:v>0.10299999999999999</c:v>
                </c:pt>
                <c:pt idx="13">
                  <c:v>0.1</c:v>
                </c:pt>
                <c:pt idx="14">
                  <c:v>8.1000000000000003E-2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09-4EA7-AE3A-E3F6E95782E9}"/>
            </c:ext>
          </c:extLst>
        </c:ser>
        <c:ser>
          <c:idx val="1"/>
          <c:order val="1"/>
          <c:tx>
            <c:strRef>
              <c:f>CRMC!$C$1</c:f>
              <c:strCache>
                <c:ptCount val="1"/>
                <c:pt idx="0">
                  <c:v>Non-Hispanic White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CRMC!$A$2:$A$16</c:f>
              <c:strCache>
                <c:ptCount val="15"/>
                <c:pt idx="0">
                  <c:v>2021 Q1</c:v>
                </c:pt>
                <c:pt idx="1">
                  <c:v>2021 Q2</c:v>
                </c:pt>
                <c:pt idx="2">
                  <c:v>2021 Q3</c:v>
                </c:pt>
                <c:pt idx="3">
                  <c:v>2021 Q4</c:v>
                </c:pt>
                <c:pt idx="4">
                  <c:v>2022 Q1</c:v>
                </c:pt>
                <c:pt idx="5">
                  <c:v>2022 Q2</c:v>
                </c:pt>
                <c:pt idx="6">
                  <c:v>2022 Q3</c:v>
                </c:pt>
                <c:pt idx="7">
                  <c:v>2022 Q4</c:v>
                </c:pt>
                <c:pt idx="8">
                  <c:v>2023 Q1</c:v>
                </c:pt>
                <c:pt idx="9">
                  <c:v>2023 Q2</c:v>
                </c:pt>
                <c:pt idx="10">
                  <c:v>2023 Q3</c:v>
                </c:pt>
                <c:pt idx="11">
                  <c:v>2023 Q4</c:v>
                </c:pt>
                <c:pt idx="12">
                  <c:v>2024 Q1</c:v>
                </c:pt>
                <c:pt idx="13">
                  <c:v>2024 Q2</c:v>
                </c:pt>
                <c:pt idx="14">
                  <c:v>2024 Q3</c:v>
                </c:pt>
              </c:strCache>
            </c:strRef>
          </c:cat>
          <c:val>
            <c:numRef>
              <c:f>CRMC!$C$2:$C$16</c:f>
              <c:numCache>
                <c:formatCode>0.0%</c:formatCode>
                <c:ptCount val="15"/>
                <c:pt idx="0">
                  <c:v>4.2999999999999997E-2</c:v>
                </c:pt>
                <c:pt idx="1">
                  <c:v>0</c:v>
                </c:pt>
                <c:pt idx="2">
                  <c:v>2.9000000000000001E-2</c:v>
                </c:pt>
                <c:pt idx="3">
                  <c:v>2.9000000000000001E-2</c:v>
                </c:pt>
                <c:pt idx="4">
                  <c:v>3.1E-2</c:v>
                </c:pt>
                <c:pt idx="5">
                  <c:v>2.1999999999999999E-2</c:v>
                </c:pt>
                <c:pt idx="6">
                  <c:v>0</c:v>
                </c:pt>
                <c:pt idx="7">
                  <c:v>7.3999999999999996E-2</c:v>
                </c:pt>
                <c:pt idx="8">
                  <c:v>2.5999999999999999E-2</c:v>
                </c:pt>
                <c:pt idx="9">
                  <c:v>0</c:v>
                </c:pt>
                <c:pt idx="10">
                  <c:v>2.5000000000000001E-2</c:v>
                </c:pt>
                <c:pt idx="11">
                  <c:v>6.7000000000000004E-2</c:v>
                </c:pt>
                <c:pt idx="12">
                  <c:v>7.0999999999999994E-2</c:v>
                </c:pt>
                <c:pt idx="13">
                  <c:v>6.3E-2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09-4EA7-AE3A-E3F6E9578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9561551"/>
        <c:axId val="1155639903"/>
      </c:lineChart>
      <c:catAx>
        <c:axId val="11595615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 of Calendar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5639903"/>
        <c:crosses val="autoZero"/>
        <c:auto val="1"/>
        <c:lblAlgn val="ctr"/>
        <c:lblOffset val="100"/>
        <c:noMultiLvlLbl val="0"/>
      </c:catAx>
      <c:valAx>
        <c:axId val="115563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SMM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56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761D5-172A-4E8D-9191-D9FAEA3553AB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EE902-A328-475E-8108-91274C7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776d1893f_0_18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g34776d1893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1490-A9A8-5E48-5456-8FF96288A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50249-94A9-9841-764A-0A4AA3499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D5023-1D17-630A-FE9A-F9BFEBD1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8562-E7B7-A017-C0A0-0D595FD4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DB576-9654-9B93-216D-4A421BBC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C4AD-AF2C-E3B5-3868-451A67A8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03762-EC1A-B9F5-531F-00C83EC6D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E11FF-B911-38BB-C068-BAE693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C98F3-8961-31E2-2B3C-2618FEC5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B42DF-68E4-1D29-46C3-D1D7CC22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19AD93-AEF2-A5A0-3040-53C82EE5B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143C6-BBF7-3008-B2CB-743D5FB0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3EC8-3A36-2BB5-3329-578F30D1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156-94AF-37CE-2325-59846C59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A38A-D5AA-E053-3152-3A12FCB8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6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066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4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24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37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08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41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59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7" y="2441448"/>
            <a:ext cx="10972800" cy="304495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240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anchor="t"/>
          <a:lstStyle>
            <a:lvl1pPr algn="l">
              <a:lnSpc>
                <a:spcPct val="100000"/>
              </a:lnSpc>
              <a:defRPr sz="2800" cap="none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240" y="4232475"/>
            <a:ext cx="5775960" cy="333945"/>
          </a:xfrm>
        </p:spPr>
        <p:txBody>
          <a:bodyPr/>
          <a:lstStyle>
            <a:lvl1pPr marL="0" indent="0">
              <a:buNone/>
              <a:defRPr sz="1800" spc="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”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5923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3198-F319-67A8-1802-9D4299A7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12677-00D6-6E4C-E462-E3476562F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90CCC-9341-6BA5-FED0-9D494355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6BD2-AE16-27D4-79A5-C0E5482A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E2CA7-21E5-675C-1808-267BFE0D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60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51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352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587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5157787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5157787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38400"/>
            <a:ext cx="5183188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871216"/>
            <a:ext cx="5183188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82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740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740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80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3880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991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12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2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16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0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6730-6A4C-86F0-E250-A1D207C4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4B9BE-4756-D2D7-47A5-364E54A60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65642-4A13-88F2-3ECC-648A585D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B7097-D2EA-64E7-70F3-30899131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B877-A194-4C2C-9037-F111380D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6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876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155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1295400"/>
          </a:xfrm>
          <a:prstGeom prst="rect">
            <a:avLst/>
          </a:prstGeo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3632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CC0000"/>
                </a:solidFill>
                <a:latin typeface="+mj-lt"/>
              </a:defRPr>
            </a:lvl1pPr>
            <a:lvl2pPr marL="1588" indent="0">
              <a:spcBef>
                <a:spcPts val="1000"/>
              </a:spcBef>
              <a:buNone/>
              <a:defRPr sz="2000">
                <a:latin typeface="+mn-lt"/>
              </a:defRPr>
            </a:lvl2pPr>
            <a:lvl3pPr marL="455602" indent="-228594">
              <a:defRPr sz="2000" i="1">
                <a:solidFill>
                  <a:srgbClr val="CC0000"/>
                </a:solidFill>
                <a:latin typeface="+mn-lt"/>
              </a:defRPr>
            </a:lvl3pPr>
            <a:lvl4pPr marL="687371" indent="-228594">
              <a:defRPr b="0" i="0">
                <a:latin typeface="+mn-lt"/>
              </a:defRPr>
            </a:lvl4pPr>
            <a:lvl5pPr marL="684196" indent="-228594">
              <a:buFont typeface="Arial"/>
              <a:buChar char="•"/>
              <a:defRPr sz="1800">
                <a:solidFill>
                  <a:srgbClr val="CC000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248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1_Two Conte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7"/>
          <p:cNvSpPr txBox="1">
            <a:spLocks noGrp="1"/>
          </p:cNvSpPr>
          <p:nvPr>
            <p:ph type="title"/>
          </p:nvPr>
        </p:nvSpPr>
        <p:spPr>
          <a:xfrm>
            <a:off x="203200" y="76200"/>
            <a:ext cx="8940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17"/>
          <p:cNvSpPr txBox="1">
            <a:spLocks noGrp="1"/>
          </p:cNvSpPr>
          <p:nvPr>
            <p:ph type="body" idx="1"/>
          </p:nvPr>
        </p:nvSpPr>
        <p:spPr>
          <a:xfrm>
            <a:off x="203200" y="914400"/>
            <a:ext cx="57912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marL="1219170" lvl="1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3pPr>
            <a:lvl4pPr marL="2438339" lvl="3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3047924" lvl="4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marL="3657509" lvl="5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marL="4267093" lvl="6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marL="4876678" lvl="7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marL="5486263" lvl="8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0" name="Google Shape;270;p117"/>
          <p:cNvSpPr txBox="1">
            <a:spLocks noGrp="1"/>
          </p:cNvSpPr>
          <p:nvPr>
            <p:ph type="body" idx="2"/>
          </p:nvPr>
        </p:nvSpPr>
        <p:spPr>
          <a:xfrm>
            <a:off x="6197600" y="914400"/>
            <a:ext cx="57912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marL="1219170" lvl="1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3pPr>
            <a:lvl4pPr marL="2438339" lvl="3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3047924" lvl="4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marL="3657509" lvl="5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marL="4267093" lvl="6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marL="4876678" lvl="7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marL="5486263" lvl="8" indent="-3047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117"/>
          <p:cNvSpPr txBox="1">
            <a:spLocks noGrp="1"/>
          </p:cNvSpPr>
          <p:nvPr>
            <p:ph type="dt" idx="10"/>
          </p:nvPr>
        </p:nvSpPr>
        <p:spPr>
          <a:xfrm>
            <a:off x="0" y="6408739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7"/>
          <p:cNvSpPr txBox="1">
            <a:spLocks noGrp="1"/>
          </p:cNvSpPr>
          <p:nvPr>
            <p:ph type="ftr" idx="11"/>
          </p:nvPr>
        </p:nvSpPr>
        <p:spPr>
          <a:xfrm>
            <a:off x="4165600" y="6408739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7"/>
          <p:cNvSpPr txBox="1">
            <a:spLocks noGrp="1"/>
          </p:cNvSpPr>
          <p:nvPr>
            <p:ph type="sldNum" idx="12"/>
          </p:nvPr>
        </p:nvSpPr>
        <p:spPr>
          <a:xfrm>
            <a:off x="9652000" y="6400800"/>
            <a:ext cx="254000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8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E-Chart-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B23E984-51EF-2342-BDE5-C87824EF496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004924" y="1101730"/>
            <a:ext cx="9613576" cy="501772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800">
                <a:solidFill>
                  <a:srgbClr val="6A78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8F3F9FD9-AB19-B64E-8FD0-FB17F86F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31" y="281355"/>
            <a:ext cx="9676103" cy="351692"/>
          </a:xfrm>
          <a:prstGeom prst="rect">
            <a:avLst/>
          </a:prstGeom>
        </p:spPr>
        <p:txBody>
          <a:bodyPr anchor="ctr" anchorCtr="0"/>
          <a:lstStyle>
            <a:lvl1pPr>
              <a:defRPr sz="2000" b="1">
                <a:solidFill>
                  <a:srgbClr val="C922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5145285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A-Text Only">
  <p:cSld name="Slide A-Text 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776d1893f_0_222"/>
          <p:cNvSpPr txBox="1">
            <a:spLocks noGrp="1"/>
          </p:cNvSpPr>
          <p:nvPr>
            <p:ph type="body" idx="1"/>
          </p:nvPr>
        </p:nvSpPr>
        <p:spPr>
          <a:xfrm>
            <a:off x="1004929" y="1101728"/>
            <a:ext cx="9676000" cy="5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06390" algn="l" rtl="0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3690" algn="l" rtl="0">
              <a:lnSpc>
                <a:spcPct val="157142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80990" algn="l" rtl="0">
              <a:lnSpc>
                <a:spcPct val="183333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68291" algn="l" rtl="0">
              <a:lnSpc>
                <a:spcPct val="2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g34776d1893f_0_222"/>
          <p:cNvSpPr txBox="1">
            <a:spLocks noGrp="1"/>
          </p:cNvSpPr>
          <p:nvPr>
            <p:ph type="title"/>
          </p:nvPr>
        </p:nvSpPr>
        <p:spPr>
          <a:xfrm>
            <a:off x="1004929" y="281355"/>
            <a:ext cx="96760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2235"/>
              </a:buClr>
              <a:buSzPts val="1500"/>
              <a:buFont typeface="Arial"/>
              <a:buNone/>
              <a:defRPr sz="2000" b="1" i="0" u="none" strike="noStrike" cap="none">
                <a:solidFill>
                  <a:srgbClr val="C922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105449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E953-9959-6A8B-001B-14B82DA0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6E759-03B7-55A2-03FC-B85949EF5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2E07C-00EA-1EBD-7C99-51B4B009D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E63DE-8FAF-071E-9137-3C374771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89D4D-2F5D-1999-C219-123F8A67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DD2DE-024D-930D-68B1-80D4A0D3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2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D9C4-BF67-6EF9-288A-BE0F162B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C1B9D-56BC-61E4-B37A-E990DE78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56BFB-4C0E-3528-212F-16F42F03A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29FA1-9050-520A-78DE-8DD7D3675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77C1F-E529-C1B0-48FB-DC4C255AF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18920-D407-ED44-384A-AAEEBD20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9D92D8-3E6F-3C65-9B15-51DE8270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6EF9FE-0D85-91B2-37C7-5D5A40E3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D0AF-BA53-F32E-A37B-E3CE1689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0F0A2-E046-9A49-D4FF-26975D4A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FE4E0-78F8-B900-1237-FC73BBA5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31F033-D0A3-0F9F-0A4E-1E2DC9FB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62E68-1564-BCCF-5C8B-539C5FF8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1DC65-471A-0437-5EDA-7E4D0194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753FA-0C09-64F2-9CFC-C5062454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67D6F-AED5-C579-0F2D-809B88E1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52774-8EEE-1848-FCC7-72D03018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33E64-F96D-3125-7BA3-DC22D3C1F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3168F-06A7-2CFF-0129-F10C97C3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F9BA7-AA79-F001-0BE1-75E26DAA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CF0F5-244D-DAD1-91A1-0A6032D8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3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0E4A-C2A8-F2F9-E50F-72422DF7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5976E-F221-C103-0AC9-1646E10BC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F83B1-F6DB-F9F5-1CA4-8E5822B77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1D82F-29C9-23CF-7F0C-9D479FC7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A072E-1335-FECB-9066-37E4E82B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4A94B-7968-275E-C539-6FA06854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272A58-06FC-916A-8A2E-1E713247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1522B-43AB-9A2E-7CA2-1247092B3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6B928-C32D-DC65-A834-6079FCBAD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D21CC-70B3-405D-9F85-12723C56A7D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2818A-CB02-288D-1FC7-E324C26A8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6616E-82BB-1E89-3860-A95D811DE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D75BB9-0EC7-4C80-938D-EE633AEF2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5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328227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umms.healthclips.com/Asset/View/WN10455/anemia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44AA-5468-2EED-94C8-AF1BDD4A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4568952" cy="4416552"/>
          </a:xfrm>
        </p:spPr>
        <p:txBody>
          <a:bodyPr/>
          <a:lstStyle/>
          <a:p>
            <a:r>
              <a:rPr lang="en-US" dirty="0"/>
              <a:t>Severe Maternal Morbidity (SMM)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ADCFB-BDDC-7925-8689-8732821E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11575"/>
            <a:ext cx="7772400" cy="856526"/>
          </a:xfrm>
        </p:spPr>
        <p:txBody>
          <a:bodyPr/>
          <a:lstStyle/>
          <a:p>
            <a:r>
              <a:rPr lang="en-US" sz="2800" dirty="0"/>
              <a:t>UM Charles Regional</a:t>
            </a:r>
          </a:p>
          <a:p>
            <a:r>
              <a:rPr lang="en-US" sz="2800" dirty="0"/>
              <a:t>SMM Health Equity Transformation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B6FEE-F4D9-24D4-4E96-1293A813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6" descr="Obstetric Morbidity and Mortality: Why an Interprofessional Approach to ...">
            <a:extLst>
              <a:ext uri="{FF2B5EF4-FFF2-40B4-BE49-F238E27FC236}">
                <a16:creationId xmlns:a16="http://schemas.microsoft.com/office/drawing/2014/main" id="{EA3F6CEE-8668-001B-F191-291429D164E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06213"/>
            <a:ext cx="6125463" cy="34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0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AE8BB-3B7F-A2BF-05E9-7C914A9808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39000" y="4972050"/>
            <a:ext cx="1905000" cy="34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defRPr sz="7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Calibri"/>
                <a:buNone/>
                <a:tabLst/>
                <a:defRPr/>
              </a:pPr>
              <a:t>10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125B18-D85E-8D31-1348-EE53E7EF17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1518"/>
            <a:ext cx="11492613" cy="351367"/>
          </a:xfrm>
        </p:spPr>
        <p:txBody>
          <a:bodyPr/>
          <a:lstStyle/>
          <a:p>
            <a:pPr algn="ctr"/>
            <a:r>
              <a:rPr lang="en-US" sz="2400" dirty="0"/>
              <a:t>SMM Data from the UMMS EPC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044F9-DBCE-0745-A2EB-9AFEC4EE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96589"/>
            <a:ext cx="10793228" cy="58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06D60AB-358F-DD07-94A8-053B7017830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70AE6A-6220-82ED-871E-3DDC58AF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Turn the Curve Thinking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A1131-ED61-A422-CBC0-A16E6E631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7" y="852466"/>
            <a:ext cx="10831032" cy="5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690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776d1893f_0_188"/>
          <p:cNvSpPr txBox="1"/>
          <p:nvPr/>
        </p:nvSpPr>
        <p:spPr>
          <a:xfrm>
            <a:off x="708745" y="72337"/>
            <a:ext cx="9292156" cy="58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67" tIns="45667" rIns="45667" bIns="4566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BD582C"/>
              </a:buClr>
              <a:buSzPts val="2430"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>
                <a:ln>
                  <a:noFill/>
                </a:ln>
                <a:solidFill>
                  <a:srgbClr val="B8233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Story Behind the Data</a:t>
            </a:r>
            <a:endParaRPr kumimoji="0" sz="2533" b="0" i="0" u="none" strike="noStrike" kern="1200" cap="none" spc="0" normalizeH="0" baseline="0" noProof="0">
              <a:ln>
                <a:noFill/>
              </a:ln>
              <a:solidFill>
                <a:srgbClr val="B8233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4776d1893f_0_188"/>
          <p:cNvSpPr/>
          <p:nvPr/>
        </p:nvSpPr>
        <p:spPr>
          <a:xfrm>
            <a:off x="6535601" y="3138643"/>
            <a:ext cx="4896100" cy="1351111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4776d1893f_0_188"/>
          <p:cNvSpPr/>
          <p:nvPr/>
        </p:nvSpPr>
        <p:spPr>
          <a:xfrm>
            <a:off x="6535600" y="880143"/>
            <a:ext cx="4896000" cy="976000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4776d1893f_0_188"/>
          <p:cNvSpPr txBox="1"/>
          <p:nvPr/>
        </p:nvSpPr>
        <p:spPr>
          <a:xfrm>
            <a:off x="6892000" y="907453"/>
            <a:ext cx="4146800" cy="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Prioritized Factor # 1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4776d1893f_0_188"/>
          <p:cNvSpPr txBox="1"/>
          <p:nvPr/>
        </p:nvSpPr>
        <p:spPr>
          <a:xfrm>
            <a:off x="6892000" y="1100776"/>
            <a:ext cx="4377200" cy="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Addressing anemia as a preexisting condition 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4776d1893f_0_188"/>
          <p:cNvSpPr/>
          <p:nvPr/>
        </p:nvSpPr>
        <p:spPr>
          <a:xfrm>
            <a:off x="-228900" y="880143"/>
            <a:ext cx="4896000" cy="5354800"/>
          </a:xfrm>
          <a:prstGeom prst="arc">
            <a:avLst>
              <a:gd name="adj1" fmla="val 16200000"/>
              <a:gd name="adj2" fmla="val 580109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4776d1893f_0_188"/>
          <p:cNvSpPr/>
          <p:nvPr/>
        </p:nvSpPr>
        <p:spPr>
          <a:xfrm>
            <a:off x="5938800" y="965509"/>
            <a:ext cx="851600" cy="85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4776d1893f_0_188"/>
          <p:cNvSpPr txBox="1"/>
          <p:nvPr/>
        </p:nvSpPr>
        <p:spPr>
          <a:xfrm>
            <a:off x="6015384" y="1070309"/>
            <a:ext cx="6984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01</a:t>
            </a:r>
            <a:endParaRPr kumimoji="0" sz="25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34776d1893f_0_188"/>
          <p:cNvSpPr/>
          <p:nvPr/>
        </p:nvSpPr>
        <p:spPr>
          <a:xfrm>
            <a:off x="5999716" y="3241325"/>
            <a:ext cx="851600" cy="85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4776d1893f_0_188"/>
          <p:cNvSpPr txBox="1"/>
          <p:nvPr/>
        </p:nvSpPr>
        <p:spPr>
          <a:xfrm>
            <a:off x="6076300" y="3346125"/>
            <a:ext cx="6984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02</a:t>
            </a:r>
            <a:endParaRPr kumimoji="0" sz="25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g34776d1893f_0_188"/>
          <p:cNvCxnSpPr/>
          <p:nvPr/>
        </p:nvCxnSpPr>
        <p:spPr>
          <a:xfrm flipH="1">
            <a:off x="3635200" y="1391309"/>
            <a:ext cx="2303600" cy="15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174" name="Google Shape;174;g34776d1893f_0_188"/>
          <p:cNvCxnSpPr/>
          <p:nvPr/>
        </p:nvCxnSpPr>
        <p:spPr>
          <a:xfrm rot="10800000">
            <a:off x="4667101" y="3686643"/>
            <a:ext cx="1348284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75" name="Google Shape;175;g34776d1893f_0_188"/>
          <p:cNvSpPr/>
          <p:nvPr/>
        </p:nvSpPr>
        <p:spPr>
          <a:xfrm>
            <a:off x="630500" y="1847709"/>
            <a:ext cx="3177200" cy="3177200"/>
          </a:xfrm>
          <a:prstGeom prst="ellipse">
            <a:avLst/>
          </a:prstGeom>
          <a:solidFill>
            <a:srgbClr val="FFC6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34776d1893f_0_188"/>
          <p:cNvSpPr txBox="1"/>
          <p:nvPr/>
        </p:nvSpPr>
        <p:spPr>
          <a:xfrm>
            <a:off x="840433" y="2441409"/>
            <a:ext cx="2840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304800" rIns="304800" bIns="3048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Performance Metric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4776d1893f_0_188"/>
          <p:cNvSpPr txBox="1"/>
          <p:nvPr/>
        </p:nvSpPr>
        <p:spPr>
          <a:xfrm>
            <a:off x="1050233" y="2929909"/>
            <a:ext cx="2253200" cy="1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Eliminate racial disparities in Severe Maternal Morbidity 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4776d1893f_0_188"/>
          <p:cNvSpPr txBox="1"/>
          <p:nvPr/>
        </p:nvSpPr>
        <p:spPr>
          <a:xfrm>
            <a:off x="6835616" y="3182541"/>
            <a:ext cx="3513600" cy="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Prioritized Factor # 2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4776d1893f_0_188"/>
          <p:cNvSpPr txBox="1"/>
          <p:nvPr/>
        </p:nvSpPr>
        <p:spPr>
          <a:xfrm>
            <a:off x="6839801" y="3647604"/>
            <a:ext cx="4418081" cy="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Lack of receiving or understanding education by birthing parents about their current medical needs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4776d1893f_0_188"/>
          <p:cNvSpPr/>
          <p:nvPr/>
        </p:nvSpPr>
        <p:spPr>
          <a:xfrm>
            <a:off x="4983700" y="5517143"/>
            <a:ext cx="5017200" cy="976000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4776d1893f_0_188"/>
          <p:cNvSpPr txBox="1"/>
          <p:nvPr/>
        </p:nvSpPr>
        <p:spPr>
          <a:xfrm>
            <a:off x="5340100" y="5602509"/>
            <a:ext cx="4377200" cy="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Prioritized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Factor # 3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4776d1893f_0_188"/>
          <p:cNvSpPr txBox="1"/>
          <p:nvPr/>
        </p:nvSpPr>
        <p:spPr>
          <a:xfrm>
            <a:off x="5340100" y="5898709"/>
            <a:ext cx="4469200" cy="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Transportation resources 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4776d1893f_0_188"/>
          <p:cNvSpPr/>
          <p:nvPr/>
        </p:nvSpPr>
        <p:spPr>
          <a:xfrm>
            <a:off x="4386900" y="5602509"/>
            <a:ext cx="851600" cy="85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4776d1893f_0_188"/>
          <p:cNvSpPr txBox="1"/>
          <p:nvPr/>
        </p:nvSpPr>
        <p:spPr>
          <a:xfrm>
            <a:off x="4510123" y="5720156"/>
            <a:ext cx="638379" cy="600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03</a:t>
            </a:r>
            <a:endParaRPr kumimoji="0" sz="25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g34776d1893f_0_188"/>
          <p:cNvCxnSpPr>
            <a:cxnSpLocks/>
            <a:stCxn id="184" idx="1"/>
          </p:cNvCxnSpPr>
          <p:nvPr/>
        </p:nvCxnSpPr>
        <p:spPr>
          <a:xfrm flipH="1">
            <a:off x="3135485" y="6020234"/>
            <a:ext cx="1374639" cy="687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C8CB850-7521-FAB4-E1EE-BB40BFDCD1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1518"/>
            <a:ext cx="11963399" cy="35136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</a:rPr>
              <a:t>Anemia Education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71D04-6718-7F8F-45A2-A77D4C23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25" y="738552"/>
            <a:ext cx="4679239" cy="6119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B16519-E155-7601-247A-5D4644B2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63" y="738551"/>
            <a:ext cx="5250756" cy="61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3003B09-7E47-2901-3368-22A9D473A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929" y="1101728"/>
            <a:ext cx="9676000" cy="50176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sz="2400" b="1" dirty="0">
                <a:hlinkClick r:id="rId2"/>
              </a:rPr>
              <a:t>https://umms.healthclips.com/Asset/View/WN10455/anemia</a:t>
            </a:r>
            <a:endParaRPr lang="en-US" sz="2400" b="1" dirty="0"/>
          </a:p>
          <a:p>
            <a:pPr algn="ctr"/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55677EA-72F1-0ADA-0DB0-908103F9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29" y="281355"/>
            <a:ext cx="9676000" cy="351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ANEMIA EDUCATION</a:t>
            </a:r>
          </a:p>
        </p:txBody>
      </p:sp>
      <p:pic>
        <p:nvPicPr>
          <p:cNvPr id="3" name="Picture 2" descr="Woman with head on pregnant belly">
            <a:extLst>
              <a:ext uri="{FF2B5EF4-FFF2-40B4-BE49-F238E27FC236}">
                <a16:creationId xmlns:a16="http://schemas.microsoft.com/office/drawing/2014/main" id="{FC271011-C9A5-5DBE-FDF6-06DE97AE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362199"/>
            <a:ext cx="6781799" cy="42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5870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94AB85-A77F-4463-2D89-CE0C761C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12039600" cy="438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0C8CA-0835-8200-63EE-28A3EA8CA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33" y="5557801"/>
            <a:ext cx="4495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1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EE08-B9F5-BBA4-3A47-910FC4CE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1386"/>
            <a:ext cx="11595395" cy="129540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Charles County Fetal and Perinatal Mortality Trends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A7E3367-9F49-58E6-761F-E5734A63C3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3396" y="1104014"/>
          <a:ext cx="10451804" cy="476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3CE7ECB-FB8D-A8EF-380C-30CEB498EF7B}"/>
              </a:ext>
            </a:extLst>
          </p:cNvPr>
          <p:cNvSpPr txBox="1"/>
          <p:nvPr/>
        </p:nvSpPr>
        <p:spPr>
          <a:xfrm>
            <a:off x="776177" y="6060558"/>
            <a:ext cx="402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Maryland Annual Vital Statistics Reports</a:t>
            </a:r>
          </a:p>
        </p:txBody>
      </p:sp>
    </p:spTree>
    <p:extLst>
      <p:ext uri="{BB962C8B-B14F-4D97-AF65-F5344CB8AC3E}">
        <p14:creationId xmlns:p14="http://schemas.microsoft.com/office/powerpoint/2010/main" val="16250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0254-EDB9-D435-EA8A-B5B5026D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Why such a rapid decline in 2018?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8C80-1BF0-7170-F538-C3A37D03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43000"/>
            <a:ext cx="10363200" cy="5486400"/>
          </a:xfrm>
        </p:spPr>
        <p:txBody>
          <a:bodyPr/>
          <a:lstStyle/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Charles Regional Medical Center joined the Maryland Perinatal-Neonatal Quality Collaborative (MDPQC) June 2016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From 2016-2018 MDPAC launched “Safely Reduce Primary Cesarean Sections” using a complex AIM patient safety bundle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Structured way of improving the processes of care and patient outcomes. Patient safety bundles are collections of evidence-informed best practices, developed by multidisciplinary experts.</a:t>
            </a:r>
          </a:p>
          <a:p>
            <a:pPr marL="742950" lvl="1" indent="-285750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The goal of PSBs is to improve the way care is provided to improve outcomes</a:t>
            </a:r>
          </a:p>
          <a:p>
            <a:pPr rtl="0" fontAlgn="base">
              <a:spcBef>
                <a:spcPts val="8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collaborative focused on reducing cesarean deliveries in the NTSV population, which includes low-risk, first-time mothers</a:t>
            </a:r>
          </a:p>
          <a:p>
            <a:pPr marL="914400"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Nulliparous- 1st time mom </a:t>
            </a:r>
          </a:p>
          <a:p>
            <a:pPr marL="91440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Roboto" panose="02000000000000000000" pitchFamily="2" charset="0"/>
              </a:rPr>
              <a:t>Term- &gt;37 weeks</a:t>
            </a:r>
            <a:endParaRPr lang="en-US" sz="1800" b="0" i="1" u="none" strike="noStrike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914400"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Singleton-1 baby</a:t>
            </a:r>
          </a:p>
          <a:p>
            <a:pPr marL="914400"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Vertex- Head down</a:t>
            </a:r>
          </a:p>
          <a:p>
            <a:pPr marL="914400" rtl="0" fontAlgn="base">
              <a:spcAft>
                <a:spcPts val="1500"/>
              </a:spcAft>
            </a:pPr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2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6F2D-0201-DBD3-655B-38DC8D81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537A-EE94-B90A-A293-61393FD5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124200"/>
            <a:ext cx="11684000" cy="3352800"/>
          </a:xfrm>
        </p:spPr>
        <p:txBody>
          <a:bodyPr/>
          <a:lstStyle/>
          <a:p>
            <a:pPr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Initial rate: The NTSV cesarean delivery rate for participating Maryland hospitals was 28.5% at the beginning of the collaborative in 2016, which was higher than the national average.</a:t>
            </a:r>
          </a:p>
          <a:p>
            <a:pPr rtl="0" fontAlgn="base"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Reduced rate: After implementing the AIM bundle, the rate decreased to 26.9% among all NTSV births. This represents a significant reduction and resulted in 470 avoided C-sections at participating hospitals over a two-year period. </a:t>
            </a:r>
          </a:p>
          <a:p>
            <a:pPr rtl="0" fontAlgn="base"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The rates also saw significant drops for induced NTSV births, decreasing from 36.1% to 31.3%.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7525642-937D-2E88-B230-FA33A01B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76200"/>
            <a:ext cx="76200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2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1295-501A-2E0B-9D39-75E64041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483C-A59A-1CFB-C263-D7A08217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rtl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Cesarean sections have an increased maternal risk including postpartum hemorrhage, hysterectomy, need for further surgery, transfusion, venous thromboembolism and major puerperal infection. </a:t>
            </a:r>
          </a:p>
          <a:p>
            <a:pPr rtl="0">
              <a:spcBef>
                <a:spcPts val="1000"/>
              </a:spcBef>
            </a:pPr>
            <a:endParaRPr lang="en-US" b="0" dirty="0">
              <a:solidFill>
                <a:schemeClr val="tx1"/>
              </a:solidFill>
              <a:effectLst/>
            </a:endParaRPr>
          </a:p>
          <a:p>
            <a:pPr marL="342900" indent="-342900" rtl="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There is also increased risk of placenta previa, placenta accreta, stillbirth and uterine rupture in later pregnancies.</a:t>
            </a:r>
            <a:endParaRPr lang="en-US" b="0" dirty="0">
              <a:solidFill>
                <a:schemeClr val="tx1"/>
              </a:solidFill>
              <a:effectLst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5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AD95-AF42-8ECF-24A8-A21E8E93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6FEB-B98A-094E-57BC-C29E3B8D3E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Severe maternal morbidity (SMM) includes unexpected outcomes of labor and delivery that can result in significant short- or long-term health consequences. SMM has been steadily increasing in recent years.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66223-88C9-096B-DA84-A32F0FDC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SMM Definition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89B55-C72D-4F73-8061-D9ED0811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1" i="0" u="none" strike="noStrike" kern="1200" cap="none" spc="2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AFA38-6D9F-6244-5F1C-63E55479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5" y="1066801"/>
            <a:ext cx="5690686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BC90-0129-2A71-73A4-7B2FE5AB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SMM Diagnoses List – 21 Indicators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5A186-AF4B-BA13-40CE-477E16C9FF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Acute Myocardial Infarction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Aneurysm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Acute Renal Failure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Acute Respiratory Distress 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Amniotic Fluid Embolism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Cardiac Arrest / V Fibrillation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Conversion of Cardiac Rhythm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Disseminated Intravascular Coagulation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Blood Transfusion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Eclampsia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Heart Failure 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694D3F-349E-8B39-B4E8-59DC6E9500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Puerperal Cerebrovascular Disorders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Pulmonary Edema 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Severe Anesthesia Complications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Sepsis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Shock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Sickle Cell Disease With Crisis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Air and Thrombotic Embolism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Hysterectomy	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Temporary Tracheostomy</a:t>
            </a:r>
          </a:p>
          <a:p>
            <a:r>
              <a:rPr lang="en-US" b="1" i="0" dirty="0">
                <a:solidFill>
                  <a:srgbClr val="1C1D1F"/>
                </a:solidFill>
                <a:effectLst/>
                <a:latin typeface="Nunito" pitchFamily="2" charset="0"/>
              </a:rPr>
              <a:t>Ventilation</a:t>
            </a:r>
          </a:p>
          <a:p>
            <a:endParaRPr lang="en-US" b="1" i="0" dirty="0">
              <a:solidFill>
                <a:srgbClr val="1C1D1F"/>
              </a:solidFill>
              <a:effectLst/>
              <a:latin typeface="Nunito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6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16E059-1CDE-D6FF-1F86-73A74849F122}"/>
              </a:ext>
            </a:extLst>
          </p:cNvPr>
          <p:cNvGraphicFramePr>
            <a:graphicFrameLocks/>
          </p:cNvGraphicFramePr>
          <p:nvPr/>
        </p:nvGraphicFramePr>
        <p:xfrm>
          <a:off x="5801116" y="2031634"/>
          <a:ext cx="4718312" cy="301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4D9C8C78-24C0-C9AF-E612-D2038DCE3E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171451"/>
            <a:ext cx="10782300" cy="861483"/>
          </a:xfrm>
        </p:spPr>
        <p:txBody>
          <a:bodyPr/>
          <a:lstStyle/>
          <a:p>
            <a:pPr algn="ctr"/>
            <a:r>
              <a:rPr lang="en-US" sz="2400" dirty="0">
                <a:latin typeface="Arial" panose="020B0604020202020204" pitchFamily="34" charset="0"/>
              </a:rPr>
              <a:t>Equity Gaps in Severe Maternal Morbidity</a:t>
            </a:r>
            <a:br>
              <a:rPr lang="en-US" sz="2400" dirty="0">
                <a:latin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</a:rPr>
              <a:t>UM Charles Regional Medical Center (UM CRMC)</a:t>
            </a:r>
            <a:br>
              <a:rPr lang="en-US" sz="1800" b="0" dirty="0">
                <a:latin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</a:rPr>
              <a:t>University of Maryland Medical System (UMMS)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2E8768-5C36-5663-4556-173856CFF4F8}"/>
              </a:ext>
            </a:extLst>
          </p:cNvPr>
          <p:cNvSpPr/>
          <p:nvPr/>
        </p:nvSpPr>
        <p:spPr>
          <a:xfrm>
            <a:off x="1977708" y="1213388"/>
            <a:ext cx="7490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Severe Maternal Morbidity (SMM)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Stratified by Race and Ethnicity, CY21-24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AF21F1-F09A-E55C-D990-2AEC800142EE}"/>
              </a:ext>
            </a:extLst>
          </p:cNvPr>
          <p:cNvCxnSpPr>
            <a:cxnSpLocks/>
          </p:cNvCxnSpPr>
          <p:nvPr/>
        </p:nvCxnSpPr>
        <p:spPr>
          <a:xfrm>
            <a:off x="6515579" y="3579807"/>
            <a:ext cx="41148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1191AE1-9ED9-FE84-7AE6-BD91786A086D}"/>
              </a:ext>
            </a:extLst>
          </p:cNvPr>
          <p:cNvSpPr txBox="1"/>
          <p:nvPr/>
        </p:nvSpPr>
        <p:spPr>
          <a:xfrm>
            <a:off x="10300585" y="3583592"/>
            <a:ext cx="110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 1.97%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299CAECC-267E-E532-1787-B682669C157F}"/>
              </a:ext>
            </a:extLst>
          </p:cNvPr>
          <p:cNvSpPr/>
          <p:nvPr/>
        </p:nvSpPr>
        <p:spPr>
          <a:xfrm>
            <a:off x="10300584" y="3194596"/>
            <a:ext cx="182880" cy="2286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A788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631751-729D-CF6D-2F9A-074457531D78}"/>
              </a:ext>
            </a:extLst>
          </p:cNvPr>
          <p:cNvCxnSpPr>
            <a:cxnSpLocks/>
          </p:cNvCxnSpPr>
          <p:nvPr/>
        </p:nvCxnSpPr>
        <p:spPr>
          <a:xfrm>
            <a:off x="1427709" y="3548376"/>
            <a:ext cx="41148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41C875-0230-2A17-3725-04A5695380F9}"/>
              </a:ext>
            </a:extLst>
          </p:cNvPr>
          <p:cNvSpPr txBox="1"/>
          <p:nvPr/>
        </p:nvSpPr>
        <p:spPr>
          <a:xfrm>
            <a:off x="5100891" y="3548377"/>
            <a:ext cx="110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 1.97%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E9EA3DB-1432-353B-65D9-11A34A396B03}"/>
              </a:ext>
            </a:extLst>
          </p:cNvPr>
          <p:cNvSpPr/>
          <p:nvPr/>
        </p:nvSpPr>
        <p:spPr>
          <a:xfrm>
            <a:off x="5038526" y="2908225"/>
            <a:ext cx="217191" cy="832531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A788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2AE054-40F2-1236-B644-E82ABFC75D0D}"/>
              </a:ext>
            </a:extLst>
          </p:cNvPr>
          <p:cNvGraphicFramePr>
            <a:graphicFrameLocks/>
          </p:cNvGraphicFramePr>
          <p:nvPr/>
        </p:nvGraphicFramePr>
        <p:xfrm>
          <a:off x="627902" y="2034248"/>
          <a:ext cx="4718311" cy="3016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88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-Design-TM34316244_Win32_SD_v9" id="{4C371580-6163-46D2-96AA-0DCC330A1B9A}" vid="{FC8D8AFF-D381-4C29-B9DC-A81BA0CD1B3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530</Words>
  <Application>Microsoft Office PowerPoint</Application>
  <PresentationFormat>Widescreen</PresentationFormat>
  <Paragraphs>82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Nunito</vt:lpstr>
      <vt:lpstr>Roboto</vt:lpstr>
      <vt:lpstr>Office Theme</vt:lpstr>
      <vt:lpstr>1_Office Theme</vt:lpstr>
      <vt:lpstr>Severe Maternal Morbidity (SMM)</vt:lpstr>
      <vt:lpstr>PowerPoint Presentation</vt:lpstr>
      <vt:lpstr>  Charles County Fetal and Perinatal Mortality Trends</vt:lpstr>
      <vt:lpstr>Why such a rapid decline in 2018?</vt:lpstr>
      <vt:lpstr>Results:</vt:lpstr>
      <vt:lpstr>Why is this important?</vt:lpstr>
      <vt:lpstr>PowerPoint Presentation</vt:lpstr>
      <vt:lpstr>SMM Diagnoses List – 21 Indicators</vt:lpstr>
      <vt:lpstr>Equity Gaps in Severe Maternal Morbidity UM Charles Regional Medical Center (UM CRMC) University of Maryland Medical System (UMMS)</vt:lpstr>
      <vt:lpstr>SMM Data from the UMMS EPC Dashboard</vt:lpstr>
      <vt:lpstr>Turn the Curve Thinking </vt:lpstr>
      <vt:lpstr>PowerPoint Presentation</vt:lpstr>
      <vt:lpstr>Anemia Education</vt:lpstr>
      <vt:lpstr>ANEMIA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Starn</dc:creator>
  <cp:lastModifiedBy>Amber Starn</cp:lastModifiedBy>
  <cp:revision>3</cp:revision>
  <dcterms:created xsi:type="dcterms:W3CDTF">2025-09-18T14:56:41Z</dcterms:created>
  <dcterms:modified xsi:type="dcterms:W3CDTF">2025-09-18T15:18:08Z</dcterms:modified>
</cp:coreProperties>
</file>